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8" r:id="rId10"/>
    <p:sldId id="278" r:id="rId11"/>
    <p:sldId id="279" r:id="rId12"/>
    <p:sldId id="280" r:id="rId13"/>
    <p:sldId id="281" r:id="rId14"/>
    <p:sldId id="282" r:id="rId15"/>
    <p:sldId id="283" r:id="rId16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Prompt Bold" panose="020B0604020202020204" charset="-34"/>
      <p:regular r:id="rId22"/>
    </p:embeddedFont>
    <p:embeddedFont>
      <p:font typeface="Prompt Light" panose="00000400000000000000" pitchFamily="2" charset="-34"/>
      <p:regular r:id="rId23"/>
      <p: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9442" autoAdjust="0"/>
  </p:normalViewPr>
  <p:slideViewPr>
    <p:cSldViewPr>
      <p:cViewPr varScale="1">
        <p:scale>
          <a:sx n="68" d="100"/>
          <a:sy n="68" d="100"/>
        </p:scale>
        <p:origin x="251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591481-10B0-4F8A-B082-B50DD5308493}" type="datetimeFigureOut">
              <a:rPr lang="ru-RU" smtClean="0"/>
              <a:t>16.02.2024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3AF518-71F8-46B7-92F3-C9B7AB325D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9161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Библиотека Python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Pillow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 является ответвлением более старой библиотеки под названием PIL. PIL расшифровывается как Python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Imaging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 Library, и она позволяла Python работать с изображениями. PIL приостановила работу в 2011 году и поддерживается только Python 2. Если использовать описание разработчиков, то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Pillow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 — это удобный "переходник" PIL, который поддерживает жизнь библиотеки и включает поддержку Python 3.</a:t>
            </a:r>
          </a:p>
          <a:p>
            <a:pPr algn="l"/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В Python есть много модулей для работы с изображениями и их обработки. Если вы хотите работать с изображениями напрямую, оперируя их пикселями, вы можете использовать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NumPy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 и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SciPy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. Другими популярными библиотеками для обработки изображений являются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OpenCV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,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scikit-image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 и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Mahotas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. Некоторые из этих библиотек быстрее и мощнее, чем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Pillow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.</a:t>
            </a:r>
          </a:p>
          <a:p>
            <a:endParaRPr lang="en-US" dirty="0"/>
          </a:p>
          <a:p>
            <a:r>
              <a:rPr lang="ru-RU" dirty="0"/>
              <a:t>Обработка изображений аналог </a:t>
            </a:r>
            <a:r>
              <a:rPr lang="ru-RU" dirty="0" err="1"/>
              <a:t>фотошопа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AF518-71F8-46B7-92F3-C9B7AB325D02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2473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imultis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AF518-71F8-46B7-92F3-C9B7AB325D02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2716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AF518-71F8-46B7-92F3-C9B7AB325D02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4577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AF518-71F8-46B7-92F3-C9B7AB325D02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1800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dirty="0"/>
              <a:t>Трехмерный массив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AF518-71F8-46B7-92F3-C9B7AB325D02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4405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dirty="0"/>
              <a:t>Трехмерный массив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AF518-71F8-46B7-92F3-C9B7AB325D02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7925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9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5359" r="15359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5431450" y="-1739134"/>
            <a:ext cx="26716112" cy="14808749"/>
            <a:chOff x="0" y="0"/>
            <a:chExt cx="35621483" cy="19744999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35621483" cy="19744999"/>
            </a:xfrm>
            <a:prstGeom prst="rect">
              <a:avLst/>
            </a:prstGeom>
            <a:solidFill>
              <a:srgbClr val="0A091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3644298" y="-994020"/>
            <a:ext cx="24928960" cy="14063635"/>
            <a:chOff x="0" y="0"/>
            <a:chExt cx="33238613" cy="18751514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33238613" cy="18751514"/>
            </a:xfrm>
            <a:prstGeom prst="rect">
              <a:avLst/>
            </a:prstGeom>
            <a:solidFill>
              <a:srgbClr val="0A0910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9923356" y="3238500"/>
            <a:ext cx="8098538" cy="3847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ru-RU" sz="12500" dirty="0">
                <a:solidFill>
                  <a:srgbClr val="E8EEF2"/>
                </a:solidFill>
                <a:latin typeface="Prompt Bold"/>
              </a:rPr>
              <a:t>Основы </a:t>
            </a:r>
            <a:r>
              <a:rPr lang="en-US" sz="12500" dirty="0">
                <a:solidFill>
                  <a:srgbClr val="E8EEF2"/>
                </a:solidFill>
                <a:latin typeface="Prompt Bold"/>
              </a:rPr>
              <a:t>Python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3356" y="2019300"/>
            <a:ext cx="7228964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  <a:spcBef>
                <a:spcPct val="0"/>
              </a:spcBef>
            </a:pPr>
            <a:r>
              <a:rPr lang="ru-RU" sz="4000" u="none" strike="noStrike" dirty="0">
                <a:solidFill>
                  <a:srgbClr val="24DBC5"/>
                </a:solidFill>
                <a:latin typeface="Prompt Light"/>
              </a:rPr>
              <a:t>Компьютерное зрение </a:t>
            </a:r>
            <a:endParaRPr lang="en-US" sz="4000" u="none" strike="noStrike" dirty="0">
              <a:solidFill>
                <a:srgbClr val="24DBC5"/>
              </a:solidFill>
              <a:latin typeface="Prompt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798530" y="8156031"/>
            <a:ext cx="7325201" cy="1061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ru-RU" sz="3600" dirty="0" err="1">
                <a:solidFill>
                  <a:srgbClr val="E8EEF2"/>
                </a:solidFill>
                <a:latin typeface="Prompt Light"/>
              </a:rPr>
              <a:t>Гойдо</a:t>
            </a:r>
            <a:r>
              <a:rPr lang="ru-RU" sz="3600" dirty="0">
                <a:solidFill>
                  <a:srgbClr val="E8EEF2"/>
                </a:solidFill>
                <a:latin typeface="Prompt Light"/>
              </a:rPr>
              <a:t> Юрий  Ильич</a:t>
            </a:r>
            <a:endParaRPr lang="en-US" sz="3600" u="none" strike="noStrike" dirty="0">
              <a:solidFill>
                <a:srgbClr val="E8EEF2"/>
              </a:solidFill>
              <a:latin typeface="Prompt Light"/>
            </a:endParaRPr>
          </a:p>
        </p:txBody>
      </p:sp>
      <p:sp>
        <p:nvSpPr>
          <p:cNvPr id="11" name="AutoShape 11"/>
          <p:cNvSpPr/>
          <p:nvPr/>
        </p:nvSpPr>
        <p:spPr>
          <a:xfrm flipV="1">
            <a:off x="9163050" y="2701584"/>
            <a:ext cx="19050" cy="4956443"/>
          </a:xfrm>
          <a:prstGeom prst="line">
            <a:avLst/>
          </a:prstGeom>
          <a:ln w="38100" cap="flat">
            <a:solidFill>
              <a:srgbClr val="E8EEF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14540459" y="-1090665"/>
            <a:ext cx="7495082" cy="5143500"/>
          </a:xfrm>
          <a:custGeom>
            <a:avLst/>
            <a:gdLst/>
            <a:ahLst/>
            <a:cxnLst/>
            <a:rect l="l" t="t" r="r" b="b"/>
            <a:pathLst>
              <a:path w="7495082" h="5143500">
                <a:moveTo>
                  <a:pt x="0" y="0"/>
                </a:moveTo>
                <a:lnTo>
                  <a:pt x="7495082" y="0"/>
                </a:lnTo>
                <a:lnTo>
                  <a:pt x="7495082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13" name="Picture 2" descr="&#10;">
            <a:extLst>
              <a:ext uri="{FF2B5EF4-FFF2-40B4-BE49-F238E27FC236}">
                <a16:creationId xmlns:a16="http://schemas.microsoft.com/office/drawing/2014/main" id="{68A208B9-EC24-4C1F-8957-6671F848D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06" y="1124331"/>
            <a:ext cx="9208964" cy="908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4384000" cy="13716000"/>
            </a:xfrm>
            <a:prstGeom prst="rect">
              <a:avLst/>
            </a:prstGeom>
            <a:solidFill>
              <a:srgbClr val="0A091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2286000" y="2135916"/>
            <a:ext cx="14049243" cy="1719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5000"/>
              </a:lnSpc>
            </a:pPr>
            <a:r>
              <a:rPr lang="en-US" sz="7200" dirty="0">
                <a:solidFill>
                  <a:srgbClr val="24DBC5"/>
                </a:solidFill>
                <a:latin typeface="Prompt Bold"/>
              </a:rPr>
              <a:t>JPEG</a:t>
            </a:r>
            <a:endParaRPr lang="en-US" sz="7200" dirty="0">
              <a:solidFill>
                <a:srgbClr val="E8EEF2"/>
              </a:solidFill>
              <a:latin typeface="Prompt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648213" y="5078833"/>
            <a:ext cx="11687030" cy="35266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550"/>
              </a:lnSpc>
            </a:pPr>
            <a:r>
              <a:rPr lang="ru-RU" sz="3500" dirty="0">
                <a:solidFill>
                  <a:srgbClr val="E8EEF2"/>
                </a:solidFill>
                <a:latin typeface="Prompt Light"/>
              </a:rPr>
              <a:t>Сокращение от Joint </a:t>
            </a:r>
            <a:r>
              <a:rPr lang="ru-RU" sz="3500" dirty="0" err="1">
                <a:solidFill>
                  <a:srgbClr val="E8EEF2"/>
                </a:solidFill>
                <a:latin typeface="Prompt Light"/>
              </a:rPr>
              <a:t>Photographic</a:t>
            </a:r>
            <a:r>
              <a:rPr lang="ru-RU" sz="3500" dirty="0">
                <a:solidFill>
                  <a:srgbClr val="E8EEF2"/>
                </a:solidFill>
                <a:latin typeface="Prompt Light"/>
              </a:rPr>
              <a:t> </a:t>
            </a:r>
            <a:r>
              <a:rPr lang="ru-RU" sz="3500" dirty="0" err="1">
                <a:solidFill>
                  <a:srgbClr val="E8EEF2"/>
                </a:solidFill>
                <a:latin typeface="Prompt Light"/>
              </a:rPr>
              <a:t>Experts</a:t>
            </a:r>
            <a:r>
              <a:rPr lang="ru-RU" sz="3500" dirty="0">
                <a:solidFill>
                  <a:srgbClr val="E8EEF2"/>
                </a:solidFill>
                <a:latin typeface="Prompt Light"/>
              </a:rPr>
              <a:t> Group — команды, разработавшей формат, — JPEG стал стандартным сжатым форматом в цифровой фотографии и онлайн-обмене изображениями благодаря тщательному балансу между размером файла и качеством изображения.</a:t>
            </a:r>
            <a:endParaRPr lang="en-US" sz="3500" dirty="0">
              <a:solidFill>
                <a:srgbClr val="E8EEF2"/>
              </a:solidFill>
              <a:latin typeface="Prompt Light"/>
            </a:endParaRPr>
          </a:p>
        </p:txBody>
      </p:sp>
      <p:sp>
        <p:nvSpPr>
          <p:cNvPr id="9" name="AutoShape 9"/>
          <p:cNvSpPr/>
          <p:nvPr/>
        </p:nvSpPr>
        <p:spPr>
          <a:xfrm flipV="1">
            <a:off x="17240250" y="2183408"/>
            <a:ext cx="0" cy="5396176"/>
          </a:xfrm>
          <a:prstGeom prst="line">
            <a:avLst/>
          </a:prstGeom>
          <a:ln w="38100" cap="flat">
            <a:solidFill>
              <a:srgbClr val="E8EEF2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215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4384000" cy="13716000"/>
            </a:xfrm>
            <a:prstGeom prst="rect">
              <a:avLst/>
            </a:prstGeom>
            <a:solidFill>
              <a:srgbClr val="0A091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2362200" y="463706"/>
            <a:ext cx="14049243" cy="1719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5000"/>
              </a:lnSpc>
            </a:pPr>
            <a:r>
              <a:rPr lang="en-US" sz="7200" dirty="0">
                <a:solidFill>
                  <a:srgbClr val="24DBC5"/>
                </a:solidFill>
                <a:latin typeface="Prompt Bold"/>
              </a:rPr>
              <a:t>PNG</a:t>
            </a:r>
            <a:endParaRPr lang="en-US" sz="7200" dirty="0">
              <a:solidFill>
                <a:srgbClr val="E8EEF2"/>
              </a:solidFill>
              <a:latin typeface="Prompt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04807" y="2183408"/>
            <a:ext cx="16021040" cy="70660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550"/>
              </a:lnSpc>
            </a:pPr>
            <a:r>
              <a:rPr lang="ru-RU" sz="3500" dirty="0">
                <a:solidFill>
                  <a:srgbClr val="E8EEF2"/>
                </a:solidFill>
                <a:latin typeface="Prompt Light"/>
              </a:rPr>
              <a:t>Аббревиатура от Portable Network Graphics означает «портативная сетевая графика». PNG — это формат файлов без потерь, разработанный как более открытая альтернатива Graphics </a:t>
            </a:r>
            <a:r>
              <a:rPr lang="ru-RU" sz="3500" dirty="0" err="1">
                <a:solidFill>
                  <a:srgbClr val="E8EEF2"/>
                </a:solidFill>
                <a:latin typeface="Prompt Light"/>
              </a:rPr>
              <a:t>Interchange</a:t>
            </a:r>
            <a:r>
              <a:rPr lang="ru-RU" sz="3500" dirty="0">
                <a:solidFill>
                  <a:srgbClr val="E8EEF2"/>
                </a:solidFill>
                <a:latin typeface="Prompt Light"/>
              </a:rPr>
              <a:t> Format (GIF).</a:t>
            </a:r>
          </a:p>
          <a:p>
            <a:pPr algn="r">
              <a:lnSpc>
                <a:spcPts val="4550"/>
              </a:lnSpc>
            </a:pPr>
            <a:endParaRPr lang="ru-RU" sz="3500" dirty="0">
              <a:solidFill>
                <a:srgbClr val="E8EEF2"/>
              </a:solidFill>
              <a:latin typeface="Prompt Light"/>
            </a:endParaRPr>
          </a:p>
          <a:p>
            <a:pPr algn="r">
              <a:lnSpc>
                <a:spcPts val="4550"/>
              </a:lnSpc>
            </a:pPr>
            <a:r>
              <a:rPr lang="ru-RU" sz="3500" dirty="0">
                <a:solidFill>
                  <a:srgbClr val="E8EEF2"/>
                </a:solidFill>
                <a:latin typeface="Prompt Light"/>
              </a:rPr>
              <a:t>В отличие от JPEG, в котором используется DCT-сжатие, PNG использует LZW-сжатие, такое же, как в форматах GIF и TIFF. Двухступенчатое LZW-сжатие PNG предполагает использование строк битов, содержащихся в данных изображения, а затем сопоставление этих длинных последовательностей с сопутствующими кодами, хранящимися в словаре (иногда называемом кодовой книгой), который хранится внутри файла изображения. В результате получается файл меньшего размера, сохраняющий высокое качество.</a:t>
            </a:r>
            <a:endParaRPr lang="en-US" sz="3500" dirty="0">
              <a:solidFill>
                <a:srgbClr val="E8EEF2"/>
              </a:solidFill>
              <a:latin typeface="Prompt Light"/>
            </a:endParaRPr>
          </a:p>
        </p:txBody>
      </p:sp>
      <p:sp>
        <p:nvSpPr>
          <p:cNvPr id="9" name="AutoShape 9"/>
          <p:cNvSpPr/>
          <p:nvPr/>
        </p:nvSpPr>
        <p:spPr>
          <a:xfrm flipV="1">
            <a:off x="17240250" y="2183408"/>
            <a:ext cx="0" cy="5396176"/>
          </a:xfrm>
          <a:prstGeom prst="line">
            <a:avLst/>
          </a:prstGeom>
          <a:ln w="38100" cap="flat">
            <a:solidFill>
              <a:srgbClr val="E8EEF2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89206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4384000" cy="13716000"/>
            </a:xfrm>
            <a:prstGeom prst="rect">
              <a:avLst/>
            </a:prstGeom>
            <a:solidFill>
              <a:srgbClr val="0A0910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644086" y="6826597"/>
            <a:ext cx="8956674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  <a:spcBef>
                <a:spcPct val="0"/>
              </a:spcBef>
            </a:pPr>
            <a:r>
              <a:rPr lang="en-US" sz="8000" dirty="0">
                <a:solidFill>
                  <a:srgbClr val="24DBC5"/>
                </a:solidFill>
                <a:latin typeface="Prompt Bold"/>
              </a:rPr>
              <a:t>Image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1009650" y="5521057"/>
            <a:ext cx="0" cy="3737243"/>
          </a:xfrm>
          <a:prstGeom prst="line">
            <a:avLst/>
          </a:prstGeom>
          <a:ln w="38100" cap="flat">
            <a:solidFill>
              <a:srgbClr val="E8EEF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644086" y="3706760"/>
            <a:ext cx="4478337" cy="3718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999"/>
              </a:lnSpc>
              <a:spcBef>
                <a:spcPct val="0"/>
              </a:spcBef>
            </a:pPr>
            <a:r>
              <a:rPr lang="en-US" sz="24166" spc="-1014" dirty="0">
                <a:solidFill>
                  <a:srgbClr val="E8EEF2"/>
                </a:solidFill>
                <a:latin typeface="Prompt Light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4020171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4384000" cy="13716000"/>
            </a:xfrm>
            <a:prstGeom prst="rect">
              <a:avLst/>
            </a:prstGeom>
            <a:solidFill>
              <a:srgbClr val="0A091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2438400" y="1323557"/>
            <a:ext cx="14049243" cy="1719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5000"/>
              </a:lnSpc>
            </a:pPr>
            <a:r>
              <a:rPr lang="en-US" sz="7200" dirty="0">
                <a:solidFill>
                  <a:srgbClr val="24DBC5"/>
                </a:solidFill>
                <a:latin typeface="Prompt Bold"/>
              </a:rPr>
              <a:t>Image to value</a:t>
            </a:r>
            <a:endParaRPr lang="en-US" sz="7200" dirty="0">
              <a:solidFill>
                <a:srgbClr val="E8EEF2"/>
              </a:solidFill>
              <a:latin typeface="Prompt Bold"/>
            </a:endParaRPr>
          </a:p>
        </p:txBody>
      </p:sp>
      <p:sp>
        <p:nvSpPr>
          <p:cNvPr id="9" name="AutoShape 9"/>
          <p:cNvSpPr/>
          <p:nvPr/>
        </p:nvSpPr>
        <p:spPr>
          <a:xfrm flipV="1">
            <a:off x="17240250" y="2183408"/>
            <a:ext cx="0" cy="5396176"/>
          </a:xfrm>
          <a:prstGeom prst="line">
            <a:avLst/>
          </a:prstGeom>
          <a:ln w="38100" cap="flat">
            <a:solidFill>
              <a:srgbClr val="E8EEF2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59F401-59D1-4D86-AED7-38E7AB6942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04507"/>
            <a:ext cx="9497448" cy="9030561"/>
          </a:xfrm>
          <a:prstGeom prst="rect">
            <a:avLst/>
          </a:prstGeom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543366CA-0133-4A31-A3B9-99EE08A3FE58}"/>
              </a:ext>
            </a:extLst>
          </p:cNvPr>
          <p:cNvSpPr txBox="1"/>
          <p:nvPr/>
        </p:nvSpPr>
        <p:spPr>
          <a:xfrm>
            <a:off x="11277600" y="3755119"/>
            <a:ext cx="5210043" cy="4129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550"/>
              </a:lnSpc>
            </a:pPr>
            <a:r>
              <a:rPr lang="en-US" sz="3500" dirty="0">
                <a:solidFill>
                  <a:srgbClr val="E8EEF2"/>
                </a:solidFill>
                <a:latin typeface="Prompt Light"/>
              </a:rPr>
              <a:t>[[[ 49  42  47]</a:t>
            </a:r>
          </a:p>
          <a:p>
            <a:pPr algn="r">
              <a:lnSpc>
                <a:spcPts val="4550"/>
              </a:lnSpc>
            </a:pPr>
            <a:r>
              <a:rPr lang="en-US" sz="3500" dirty="0">
                <a:solidFill>
                  <a:srgbClr val="E8EEF2"/>
                </a:solidFill>
                <a:latin typeface="Prompt Light"/>
              </a:rPr>
              <a:t>  [ 60  47  55]</a:t>
            </a:r>
          </a:p>
          <a:p>
            <a:pPr algn="r">
              <a:lnSpc>
                <a:spcPts val="4550"/>
              </a:lnSpc>
            </a:pPr>
            <a:r>
              <a:rPr lang="en-US" sz="3500" dirty="0">
                <a:solidFill>
                  <a:srgbClr val="E8EEF2"/>
                </a:solidFill>
                <a:latin typeface="Prompt Light"/>
              </a:rPr>
              <a:t>  [ 70  44  62]</a:t>
            </a:r>
          </a:p>
          <a:p>
            <a:pPr algn="r">
              <a:lnSpc>
                <a:spcPts val="4550"/>
              </a:lnSpc>
            </a:pPr>
            <a:r>
              <a:rPr lang="en-US" sz="3500" dirty="0">
                <a:solidFill>
                  <a:srgbClr val="E8EEF2"/>
                </a:solidFill>
                <a:latin typeface="Prompt Light"/>
              </a:rPr>
              <a:t>….</a:t>
            </a:r>
          </a:p>
          <a:p>
            <a:pPr algn="r">
              <a:lnSpc>
                <a:spcPts val="4550"/>
              </a:lnSpc>
            </a:pPr>
            <a:r>
              <a:rPr lang="en-US" sz="3500" dirty="0">
                <a:solidFill>
                  <a:srgbClr val="E8EEF2"/>
                </a:solidFill>
                <a:latin typeface="Prompt Light"/>
              </a:rPr>
              <a:t>  [ 86  59  62]</a:t>
            </a:r>
          </a:p>
          <a:p>
            <a:pPr algn="r">
              <a:lnSpc>
                <a:spcPts val="4550"/>
              </a:lnSpc>
            </a:pPr>
            <a:r>
              <a:rPr lang="en-US" sz="3500" dirty="0">
                <a:solidFill>
                  <a:srgbClr val="E8EEF2"/>
                </a:solidFill>
                <a:latin typeface="Prompt Light"/>
              </a:rPr>
              <a:t>  [ 85  58  61]</a:t>
            </a:r>
          </a:p>
          <a:p>
            <a:pPr algn="r">
              <a:lnSpc>
                <a:spcPts val="4550"/>
              </a:lnSpc>
            </a:pPr>
            <a:r>
              <a:rPr lang="en-US" sz="3500" dirty="0">
                <a:solidFill>
                  <a:srgbClr val="E8EEF2"/>
                </a:solidFill>
                <a:latin typeface="Prompt Light"/>
              </a:rPr>
              <a:t>  [ 84  57  60]]]</a:t>
            </a:r>
          </a:p>
        </p:txBody>
      </p:sp>
    </p:spTree>
    <p:extLst>
      <p:ext uri="{BB962C8B-B14F-4D97-AF65-F5344CB8AC3E}">
        <p14:creationId xmlns:p14="http://schemas.microsoft.com/office/powerpoint/2010/main" val="1827712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4384000" cy="13716000"/>
            </a:xfrm>
            <a:prstGeom prst="rect">
              <a:avLst/>
            </a:prstGeom>
            <a:solidFill>
              <a:srgbClr val="0A0910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644086" y="6826597"/>
            <a:ext cx="8956674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  <a:spcBef>
                <a:spcPct val="0"/>
              </a:spcBef>
            </a:pPr>
            <a:r>
              <a:rPr lang="en-US" sz="8000" dirty="0">
                <a:solidFill>
                  <a:srgbClr val="24DBC5"/>
                </a:solidFill>
                <a:latin typeface="Prompt Bold"/>
              </a:rPr>
              <a:t>?some coding?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1009650" y="5521057"/>
            <a:ext cx="0" cy="3737243"/>
          </a:xfrm>
          <a:prstGeom prst="line">
            <a:avLst/>
          </a:prstGeom>
          <a:ln w="38100" cap="flat">
            <a:solidFill>
              <a:srgbClr val="E8EEF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644086" y="3706760"/>
            <a:ext cx="4478337" cy="3718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999"/>
              </a:lnSpc>
              <a:spcBef>
                <a:spcPct val="0"/>
              </a:spcBef>
            </a:pPr>
            <a:r>
              <a:rPr lang="en-US" sz="24166" spc="-1014" dirty="0">
                <a:solidFill>
                  <a:srgbClr val="E8EEF2"/>
                </a:solidFill>
                <a:latin typeface="Prompt Light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693708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4384000" cy="13716000"/>
            </a:xfrm>
            <a:prstGeom prst="rect">
              <a:avLst/>
            </a:prstGeom>
            <a:solidFill>
              <a:srgbClr val="0A091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2438400" y="1323557"/>
            <a:ext cx="14049243" cy="1719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5000"/>
              </a:lnSpc>
            </a:pPr>
            <a:r>
              <a:rPr lang="en-US" sz="7200" dirty="0">
                <a:solidFill>
                  <a:srgbClr val="24DBC5"/>
                </a:solidFill>
                <a:latin typeface="Prompt Bold"/>
              </a:rPr>
              <a:t>?some coding?</a:t>
            </a:r>
            <a:endParaRPr lang="en-US" sz="7200" dirty="0">
              <a:solidFill>
                <a:srgbClr val="E8EEF2"/>
              </a:solidFill>
              <a:latin typeface="Prompt Bold"/>
            </a:endParaRPr>
          </a:p>
        </p:txBody>
      </p:sp>
      <p:sp>
        <p:nvSpPr>
          <p:cNvPr id="9" name="AutoShape 9"/>
          <p:cNvSpPr/>
          <p:nvPr/>
        </p:nvSpPr>
        <p:spPr>
          <a:xfrm flipV="1">
            <a:off x="17240250" y="2183408"/>
            <a:ext cx="0" cy="5396176"/>
          </a:xfrm>
          <a:prstGeom prst="line">
            <a:avLst/>
          </a:prstGeom>
          <a:ln w="38100" cap="flat">
            <a:solidFill>
              <a:srgbClr val="E8EEF2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DF3BB7-EEE6-4DB5-95F7-A69AF6587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621" y="3043259"/>
            <a:ext cx="10210799" cy="572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054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9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4384000" cy="13716000"/>
            </a:xfrm>
            <a:prstGeom prst="rect">
              <a:avLst/>
            </a:prstGeom>
            <a:solidFill>
              <a:srgbClr val="0A0910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147417" y="710775"/>
            <a:ext cx="8932238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ru-RU" sz="8000" dirty="0">
                <a:solidFill>
                  <a:srgbClr val="24DBC5"/>
                </a:solidFill>
                <a:latin typeface="Prompt Bold"/>
              </a:rPr>
              <a:t>Установка ПО</a:t>
            </a:r>
            <a:endParaRPr lang="en-US" sz="8000" dirty="0">
              <a:solidFill>
                <a:srgbClr val="24DBC5"/>
              </a:solidFill>
              <a:latin typeface="Prompt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47417" y="4049736"/>
            <a:ext cx="5141301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60"/>
              </a:lnSpc>
              <a:spcBef>
                <a:spcPct val="0"/>
              </a:spcBef>
            </a:pPr>
            <a:r>
              <a:rPr lang="en-US" sz="3200" dirty="0">
                <a:solidFill>
                  <a:srgbClr val="E8EEF2"/>
                </a:solidFill>
                <a:latin typeface="Prompt Bold"/>
              </a:rPr>
              <a:t>Python 3.11.1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36135" y="4049735"/>
            <a:ext cx="5141301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60"/>
              </a:lnSpc>
              <a:spcBef>
                <a:spcPct val="0"/>
              </a:spcBef>
            </a:pPr>
            <a:r>
              <a:rPr lang="en-US" sz="3200" dirty="0">
                <a:solidFill>
                  <a:srgbClr val="E8EEF2"/>
                </a:solidFill>
                <a:latin typeface="Prompt Bold"/>
              </a:rPr>
              <a:t>Visual Studio Code</a:t>
            </a:r>
            <a:r>
              <a:rPr lang="ru-RU" sz="3200" dirty="0">
                <a:solidFill>
                  <a:srgbClr val="E8EEF2"/>
                </a:solidFill>
                <a:latin typeface="Prompt Bold"/>
              </a:rPr>
              <a:t>(*)</a:t>
            </a:r>
            <a:endParaRPr lang="en-US" sz="3200" dirty="0">
              <a:solidFill>
                <a:srgbClr val="E8EEF2"/>
              </a:solidFill>
              <a:latin typeface="Prompt Bold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2151420" y="-1251375"/>
            <a:ext cx="7495082" cy="5143500"/>
          </a:xfrm>
          <a:custGeom>
            <a:avLst/>
            <a:gdLst/>
            <a:ahLst/>
            <a:cxnLst/>
            <a:rect l="l" t="t" r="r" b="b"/>
            <a:pathLst>
              <a:path w="7495082" h="5143500">
                <a:moveTo>
                  <a:pt x="0" y="0"/>
                </a:moveTo>
                <a:lnTo>
                  <a:pt x="7495082" y="0"/>
                </a:lnTo>
                <a:lnTo>
                  <a:pt x="7495082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13" name="Picture 2" descr="&#10;">
            <a:extLst>
              <a:ext uri="{FF2B5EF4-FFF2-40B4-BE49-F238E27FC236}">
                <a16:creationId xmlns:a16="http://schemas.microsoft.com/office/drawing/2014/main" id="{746EF0B1-2C23-4AA2-A679-8B6CB9392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4914900"/>
            <a:ext cx="4495689" cy="443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39BCDC3-D012-44E7-9923-63A5E7BB7F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90" y="5590460"/>
            <a:ext cx="3047619" cy="304761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9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4384000" cy="13716000"/>
            </a:xfrm>
            <a:prstGeom prst="rect">
              <a:avLst/>
            </a:prstGeom>
            <a:solidFill>
              <a:srgbClr val="0A091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7852402" y="1241169"/>
            <a:ext cx="5206035" cy="2999897"/>
            <a:chOff x="0" y="0"/>
            <a:chExt cx="6941380" cy="3999863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6941380" cy="3999863"/>
            </a:xfrm>
            <a:prstGeom prst="rect">
              <a:avLst/>
            </a:prstGeom>
            <a:solidFill>
              <a:srgbClr val="0A091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852402" y="4264136"/>
            <a:ext cx="5206035" cy="2999897"/>
            <a:chOff x="0" y="0"/>
            <a:chExt cx="6941380" cy="3999863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6941380" cy="3999863"/>
            </a:xfrm>
            <a:prstGeom prst="rect">
              <a:avLst/>
            </a:prstGeom>
            <a:solidFill>
              <a:srgbClr val="0A091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7852402" y="7287103"/>
            <a:ext cx="5206035" cy="2999897"/>
            <a:chOff x="0" y="0"/>
            <a:chExt cx="6941380" cy="3999863"/>
          </a:xfrm>
        </p:grpSpPr>
        <p:sp>
          <p:nvSpPr>
            <p:cNvPr id="9" name="AutoShape 9"/>
            <p:cNvSpPr/>
            <p:nvPr/>
          </p:nvSpPr>
          <p:spPr>
            <a:xfrm>
              <a:off x="0" y="0"/>
              <a:ext cx="6941380" cy="3999863"/>
            </a:xfrm>
            <a:prstGeom prst="rect">
              <a:avLst/>
            </a:prstGeom>
            <a:solidFill>
              <a:srgbClr val="0A0910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3507304" y="4971583"/>
            <a:ext cx="348069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84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24DBC5"/>
                </a:solidFill>
                <a:latin typeface="Prompt Bold"/>
              </a:rPr>
              <a:t>opencv</a:t>
            </a:r>
            <a:r>
              <a:rPr lang="en-US" sz="3200" dirty="0">
                <a:solidFill>
                  <a:srgbClr val="24DBC5"/>
                </a:solidFill>
                <a:latin typeface="Prompt Bold"/>
              </a:rPr>
              <a:t>-python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507304" y="1948616"/>
            <a:ext cx="3306074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840"/>
              </a:lnSpc>
              <a:spcBef>
                <a:spcPct val="0"/>
              </a:spcBef>
            </a:pPr>
            <a:r>
              <a:rPr lang="en-US" sz="3200" dirty="0">
                <a:solidFill>
                  <a:srgbClr val="24DBC5"/>
                </a:solidFill>
                <a:latin typeface="Prompt Bold"/>
              </a:rPr>
              <a:t>pillow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507304" y="7994550"/>
            <a:ext cx="4115549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84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24DBC5"/>
                </a:solidFill>
                <a:latin typeface="Prompt Bold"/>
              </a:rPr>
              <a:t>numpy</a:t>
            </a:r>
            <a:endParaRPr lang="en-US" sz="3200" dirty="0">
              <a:solidFill>
                <a:srgbClr val="24DBC5"/>
              </a:solidFill>
              <a:latin typeface="Prompt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98550" y="1241169"/>
            <a:ext cx="5317597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  <a:spcBef>
                <a:spcPct val="0"/>
              </a:spcBef>
            </a:pPr>
            <a:r>
              <a:rPr lang="ru-RU" sz="8000" spc="-336" dirty="0">
                <a:solidFill>
                  <a:srgbClr val="E8EEF2"/>
                </a:solidFill>
                <a:latin typeface="Prompt Light"/>
              </a:rPr>
              <a:t>Библиотеки</a:t>
            </a:r>
            <a:endParaRPr lang="en-US" sz="8000" spc="-336" dirty="0">
              <a:solidFill>
                <a:srgbClr val="E8EEF2"/>
              </a:solidFill>
              <a:latin typeface="Prompt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47417" y="2584194"/>
            <a:ext cx="584846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  <a:spcBef>
                <a:spcPct val="0"/>
              </a:spcBef>
            </a:pPr>
            <a:r>
              <a:rPr lang="en-US" sz="8000" spc="-336" dirty="0">
                <a:solidFill>
                  <a:srgbClr val="24DBC5"/>
                </a:solidFill>
                <a:latin typeface="Prompt Bold"/>
              </a:rPr>
              <a:t>pip install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847782" y="1350551"/>
            <a:ext cx="1996608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600"/>
              </a:lnSpc>
              <a:spcBef>
                <a:spcPct val="0"/>
              </a:spcBef>
            </a:pPr>
            <a:r>
              <a:rPr lang="en-US" sz="8000" spc="-336" dirty="0">
                <a:solidFill>
                  <a:srgbClr val="E8EEF2"/>
                </a:solidFill>
                <a:latin typeface="Prompt Light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847782" y="4347540"/>
            <a:ext cx="1996608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600"/>
              </a:lnSpc>
              <a:spcBef>
                <a:spcPct val="0"/>
              </a:spcBef>
            </a:pPr>
            <a:r>
              <a:rPr lang="en-US" sz="8000" spc="-336">
                <a:solidFill>
                  <a:srgbClr val="E8EEF2"/>
                </a:solidFill>
                <a:latin typeface="Prompt Light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847782" y="7373415"/>
            <a:ext cx="1996608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600"/>
              </a:lnSpc>
              <a:spcBef>
                <a:spcPct val="0"/>
              </a:spcBef>
            </a:pPr>
            <a:r>
              <a:rPr lang="en-US" sz="8000" spc="-336">
                <a:solidFill>
                  <a:srgbClr val="E8EEF2"/>
                </a:solidFill>
                <a:latin typeface="Prompt Light"/>
              </a:rPr>
              <a:t>03</a:t>
            </a:r>
          </a:p>
        </p:txBody>
      </p:sp>
      <p:sp>
        <p:nvSpPr>
          <p:cNvPr id="21" name="AutoShape 21"/>
          <p:cNvSpPr/>
          <p:nvPr/>
        </p:nvSpPr>
        <p:spPr>
          <a:xfrm>
            <a:off x="6995878" y="1960151"/>
            <a:ext cx="4278535" cy="0"/>
          </a:xfrm>
          <a:prstGeom prst="line">
            <a:avLst/>
          </a:prstGeom>
          <a:ln w="38100" cap="flat">
            <a:solidFill>
              <a:srgbClr val="E8EEF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7073412" y="4990633"/>
            <a:ext cx="4201001" cy="0"/>
          </a:xfrm>
          <a:prstGeom prst="line">
            <a:avLst/>
          </a:prstGeom>
          <a:ln w="38100" cap="flat">
            <a:solidFill>
              <a:srgbClr val="E8EEF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flipV="1">
            <a:off x="7022129" y="7963965"/>
            <a:ext cx="4252284" cy="0"/>
          </a:xfrm>
          <a:prstGeom prst="line">
            <a:avLst/>
          </a:prstGeom>
          <a:ln w="38100" cap="flat">
            <a:solidFill>
              <a:srgbClr val="E8EEF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Freeform 24"/>
          <p:cNvSpPr/>
          <p:nvPr/>
        </p:nvSpPr>
        <p:spPr>
          <a:xfrm>
            <a:off x="-1146267" y="5009683"/>
            <a:ext cx="7495082" cy="5143500"/>
          </a:xfrm>
          <a:custGeom>
            <a:avLst/>
            <a:gdLst/>
            <a:ahLst/>
            <a:cxnLst/>
            <a:rect l="l" t="t" r="r" b="b"/>
            <a:pathLst>
              <a:path w="7495082" h="5143500">
                <a:moveTo>
                  <a:pt x="0" y="0"/>
                </a:moveTo>
                <a:lnTo>
                  <a:pt x="7495082" y="0"/>
                </a:lnTo>
                <a:lnTo>
                  <a:pt x="7495082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-4291415" y="5009683"/>
            <a:ext cx="7495082" cy="5143500"/>
          </a:xfrm>
          <a:custGeom>
            <a:avLst/>
            <a:gdLst/>
            <a:ahLst/>
            <a:cxnLst/>
            <a:rect l="l" t="t" r="r" b="b"/>
            <a:pathLst>
              <a:path w="7495082" h="5143500">
                <a:moveTo>
                  <a:pt x="0" y="0"/>
                </a:moveTo>
                <a:lnTo>
                  <a:pt x="7495082" y="0"/>
                </a:lnTo>
                <a:lnTo>
                  <a:pt x="7495082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4384000" cy="13716000"/>
            </a:xfrm>
            <a:prstGeom prst="rect">
              <a:avLst/>
            </a:prstGeom>
            <a:solidFill>
              <a:srgbClr val="0A0910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644086" y="7260590"/>
            <a:ext cx="1133795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  <a:spcBef>
                <a:spcPct val="0"/>
              </a:spcBef>
            </a:pPr>
            <a:r>
              <a:rPr lang="en-US" sz="8000" dirty="0">
                <a:solidFill>
                  <a:srgbClr val="24DBC5"/>
                </a:solidFill>
                <a:latin typeface="Prompt Bold"/>
              </a:rPr>
              <a:t>pillow/PIL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44086" y="8746490"/>
            <a:ext cx="8176428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60"/>
              </a:lnSpc>
              <a:spcBef>
                <a:spcPct val="0"/>
              </a:spcBef>
            </a:pPr>
            <a:r>
              <a:rPr lang="ru-RU" sz="3200" dirty="0">
                <a:solidFill>
                  <a:srgbClr val="E8EEF2"/>
                </a:solidFill>
                <a:latin typeface="Prompt Light"/>
              </a:rPr>
              <a:t>Фотошоп в консоли </a:t>
            </a:r>
            <a:endParaRPr lang="en-US" sz="3200" u="none" dirty="0">
              <a:solidFill>
                <a:srgbClr val="E8EEF2"/>
              </a:solidFill>
              <a:latin typeface="Prompt Light"/>
            </a:endParaRPr>
          </a:p>
        </p:txBody>
      </p:sp>
      <p:sp>
        <p:nvSpPr>
          <p:cNvPr id="6" name="AutoShape 6"/>
          <p:cNvSpPr/>
          <p:nvPr/>
        </p:nvSpPr>
        <p:spPr>
          <a:xfrm flipV="1">
            <a:off x="1009650" y="5521057"/>
            <a:ext cx="0" cy="3737243"/>
          </a:xfrm>
          <a:prstGeom prst="line">
            <a:avLst/>
          </a:prstGeom>
          <a:ln w="38100" cap="flat">
            <a:solidFill>
              <a:srgbClr val="E8EEF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644086" y="3706760"/>
            <a:ext cx="3364115" cy="3682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999"/>
              </a:lnSpc>
              <a:spcBef>
                <a:spcPct val="0"/>
              </a:spcBef>
            </a:pPr>
            <a:r>
              <a:rPr lang="en-US" sz="24166" spc="-1014" dirty="0">
                <a:solidFill>
                  <a:srgbClr val="E8EEF2"/>
                </a:solidFill>
                <a:latin typeface="Prompt Light"/>
              </a:rPr>
              <a:t>01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ED6223C-5D01-44FD-93C4-9D19A8345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836" y="1793240"/>
            <a:ext cx="5486400" cy="54673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4384000" cy="13716000"/>
            </a:xfrm>
            <a:prstGeom prst="rect">
              <a:avLst/>
            </a:prstGeom>
            <a:solidFill>
              <a:srgbClr val="0A091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2286000" y="2135916"/>
            <a:ext cx="14049243" cy="1719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5000"/>
              </a:lnSpc>
            </a:pPr>
            <a:r>
              <a:rPr lang="en-US" sz="7200" dirty="0">
                <a:solidFill>
                  <a:srgbClr val="24DBC5"/>
                </a:solidFill>
                <a:latin typeface="Prompt Bold"/>
              </a:rPr>
              <a:t>pillow</a:t>
            </a:r>
            <a:r>
              <a:rPr lang="en-US" sz="7200" dirty="0">
                <a:solidFill>
                  <a:srgbClr val="E8EEF2"/>
                </a:solidFill>
                <a:latin typeface="Prompt Bold"/>
              </a:rPr>
              <a:t> </a:t>
            </a:r>
            <a:r>
              <a:rPr lang="ru-RU" sz="7200" dirty="0">
                <a:solidFill>
                  <a:srgbClr val="E8EEF2"/>
                </a:solidFill>
                <a:latin typeface="Prompt Bold"/>
              </a:rPr>
              <a:t>для чего он нужен?</a:t>
            </a:r>
            <a:endParaRPr lang="en-US" sz="7200" dirty="0">
              <a:solidFill>
                <a:srgbClr val="E8EEF2"/>
              </a:solidFill>
              <a:latin typeface="Prompt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648213" y="5078833"/>
            <a:ext cx="11687030" cy="2346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550"/>
              </a:lnSpc>
            </a:pPr>
            <a:r>
              <a:rPr lang="ru-RU" sz="3500" dirty="0">
                <a:solidFill>
                  <a:srgbClr val="E8EEF2"/>
                </a:solidFill>
                <a:latin typeface="Prompt Light"/>
              </a:rPr>
              <a:t>Библиотека Python </a:t>
            </a:r>
            <a:r>
              <a:rPr lang="ru-RU" sz="3500" dirty="0" err="1">
                <a:solidFill>
                  <a:srgbClr val="E8EEF2"/>
                </a:solidFill>
                <a:latin typeface="Prompt Light"/>
              </a:rPr>
              <a:t>Pillow</a:t>
            </a:r>
            <a:r>
              <a:rPr lang="ru-RU" sz="3500" dirty="0">
                <a:solidFill>
                  <a:srgbClr val="E8EEF2"/>
                </a:solidFill>
                <a:latin typeface="Prompt Light"/>
              </a:rPr>
              <a:t> является ответвлением более старой библиотеки под названием PIL. PIL расшифровывается как Python </a:t>
            </a:r>
            <a:r>
              <a:rPr lang="ru-RU" sz="3500" dirty="0" err="1">
                <a:solidFill>
                  <a:srgbClr val="E8EEF2"/>
                </a:solidFill>
                <a:latin typeface="Prompt Light"/>
              </a:rPr>
              <a:t>Imaging</a:t>
            </a:r>
            <a:r>
              <a:rPr lang="ru-RU" sz="3500" dirty="0">
                <a:solidFill>
                  <a:srgbClr val="E8EEF2"/>
                </a:solidFill>
                <a:latin typeface="Prompt Light"/>
              </a:rPr>
              <a:t> Library, и она позволяла Python работать с изображениями. </a:t>
            </a:r>
            <a:endParaRPr lang="en-US" sz="3500" dirty="0">
              <a:solidFill>
                <a:srgbClr val="E8EEF2"/>
              </a:solidFill>
              <a:latin typeface="Prompt Light"/>
            </a:endParaRPr>
          </a:p>
        </p:txBody>
      </p:sp>
      <p:sp>
        <p:nvSpPr>
          <p:cNvPr id="9" name="AutoShape 9"/>
          <p:cNvSpPr/>
          <p:nvPr/>
        </p:nvSpPr>
        <p:spPr>
          <a:xfrm flipV="1">
            <a:off x="17240250" y="2183408"/>
            <a:ext cx="0" cy="5396176"/>
          </a:xfrm>
          <a:prstGeom prst="line">
            <a:avLst/>
          </a:prstGeom>
          <a:ln w="38100" cap="flat">
            <a:solidFill>
              <a:srgbClr val="E8EEF2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F7E05F3-7226-436D-9015-E72ED194C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1714498"/>
            <a:ext cx="3660786" cy="3648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60641" y="0"/>
            <a:ext cx="23799718" cy="13241519"/>
            <a:chOff x="0" y="0"/>
            <a:chExt cx="31732957" cy="17655358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31732957" cy="17655358"/>
            </a:xfrm>
            <a:prstGeom prst="rect">
              <a:avLst/>
            </a:prstGeom>
            <a:solidFill>
              <a:srgbClr val="0A091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265837" y="2224334"/>
            <a:ext cx="10572062" cy="9446362"/>
            <a:chOff x="0" y="0"/>
            <a:chExt cx="14096082" cy="12595149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14096082" cy="12595149"/>
            </a:xfrm>
            <a:prstGeom prst="rect">
              <a:avLst/>
            </a:prstGeom>
            <a:solidFill>
              <a:srgbClr val="0A091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3918" y="3443534"/>
            <a:ext cx="811530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>
                <a:solidFill>
                  <a:srgbClr val="24DBC5"/>
                </a:solidFill>
                <a:latin typeface="Prompt Bold"/>
              </a:rPr>
              <a:t>pillow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224334"/>
            <a:ext cx="811530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ru-RU" sz="8000" dirty="0">
                <a:solidFill>
                  <a:srgbClr val="E8EEF2"/>
                </a:solidFill>
                <a:latin typeface="Prompt Light"/>
              </a:rPr>
              <a:t>Возможности</a:t>
            </a:r>
            <a:endParaRPr lang="en-US" sz="8000" dirty="0">
              <a:solidFill>
                <a:srgbClr val="E8EEF2"/>
              </a:solidFill>
              <a:latin typeface="Prompt Light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B60B65F-EA0F-44B0-A84A-47EF8BC36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139218" y="1495425"/>
            <a:ext cx="3660786" cy="36480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9238F9F-7BC5-47FC-A826-1092DA7F0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5573" y="5885121"/>
            <a:ext cx="3660786" cy="364807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0BC0D85-0906-480E-82FC-A26EB90361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85381" y="5869240"/>
            <a:ext cx="3660786" cy="364807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4069A00-62AA-4F99-A82C-248334AE71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85381" y="1501781"/>
            <a:ext cx="3660786" cy="3648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9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4384000" cy="13716000"/>
            </a:xfrm>
            <a:prstGeom prst="rect">
              <a:avLst/>
            </a:prstGeom>
            <a:solidFill>
              <a:srgbClr val="0A0910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8302626" y="3726116"/>
            <a:ext cx="8956674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600"/>
              </a:lnSpc>
              <a:spcBef>
                <a:spcPct val="0"/>
              </a:spcBef>
            </a:pPr>
            <a:r>
              <a:rPr lang="en-US" sz="8000" dirty="0">
                <a:solidFill>
                  <a:srgbClr val="24DBC5"/>
                </a:solidFill>
                <a:latin typeface="Prompt Bold"/>
              </a:rPr>
              <a:t>OpenCV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621083" y="5122134"/>
            <a:ext cx="5638217" cy="527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160"/>
              </a:lnSpc>
              <a:spcBef>
                <a:spcPct val="0"/>
              </a:spcBef>
            </a:pPr>
            <a:r>
              <a:rPr lang="ru-RU" sz="3200" u="none" dirty="0">
                <a:solidFill>
                  <a:srgbClr val="E8EEF2"/>
                </a:solidFill>
                <a:latin typeface="Prompt Light"/>
              </a:rPr>
              <a:t>Лучший Инструмент </a:t>
            </a:r>
            <a:endParaRPr lang="en-US" sz="3200" u="none" dirty="0">
              <a:solidFill>
                <a:srgbClr val="E8EEF2"/>
              </a:solidFill>
              <a:latin typeface="Prompt Light"/>
            </a:endParaRPr>
          </a:p>
        </p:txBody>
      </p:sp>
      <p:sp>
        <p:nvSpPr>
          <p:cNvPr id="6" name="AutoShape 6"/>
          <p:cNvSpPr/>
          <p:nvPr/>
        </p:nvSpPr>
        <p:spPr>
          <a:xfrm flipV="1">
            <a:off x="17812362" y="2420576"/>
            <a:ext cx="0" cy="3737243"/>
          </a:xfrm>
          <a:prstGeom prst="line">
            <a:avLst/>
          </a:prstGeom>
          <a:ln w="38100" cap="flat">
            <a:solidFill>
              <a:srgbClr val="E8EEF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2780963" y="582251"/>
            <a:ext cx="4478337" cy="367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999"/>
              </a:lnSpc>
              <a:spcBef>
                <a:spcPct val="0"/>
              </a:spcBef>
            </a:pPr>
            <a:r>
              <a:rPr lang="en-US" sz="24166" spc="-1014">
                <a:solidFill>
                  <a:srgbClr val="E8EEF2"/>
                </a:solidFill>
                <a:latin typeface="Prompt Light"/>
              </a:rPr>
              <a:t>02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7313BA7-3B17-4086-9CB2-39D0CE0884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3"/>
          <a:stretch/>
        </p:blipFill>
        <p:spPr>
          <a:xfrm>
            <a:off x="1847850" y="582251"/>
            <a:ext cx="9085263" cy="848165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4384000" cy="13716000"/>
            </a:xfrm>
            <a:prstGeom prst="rect">
              <a:avLst/>
            </a:prstGeom>
            <a:solidFill>
              <a:srgbClr val="0A0910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2289147" y="269124"/>
            <a:ext cx="7495082" cy="5143500"/>
          </a:xfrm>
          <a:custGeom>
            <a:avLst/>
            <a:gdLst/>
            <a:ahLst/>
            <a:cxnLst/>
            <a:rect l="l" t="t" r="r" b="b"/>
            <a:pathLst>
              <a:path w="7495082" h="5143500">
                <a:moveTo>
                  <a:pt x="0" y="0"/>
                </a:moveTo>
                <a:lnTo>
                  <a:pt x="7495082" y="0"/>
                </a:lnTo>
                <a:lnTo>
                  <a:pt x="7495082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2247900"/>
            <a:ext cx="8907619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 err="1">
                <a:solidFill>
                  <a:srgbClr val="24DBC5"/>
                </a:solidFill>
                <a:latin typeface="Prompt Bold"/>
              </a:rPr>
              <a:t>opencv</a:t>
            </a:r>
            <a:r>
              <a:rPr lang="en-US" sz="8000" dirty="0">
                <a:solidFill>
                  <a:srgbClr val="24DBC5"/>
                </a:solidFill>
                <a:latin typeface="Prompt Bold"/>
              </a:rPr>
              <a:t>-python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5822199"/>
            <a:ext cx="18288000" cy="4464801"/>
            <a:chOff x="0" y="0"/>
            <a:chExt cx="24384000" cy="5953068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6096000" cy="5953068"/>
            </a:xfrm>
            <a:prstGeom prst="rect">
              <a:avLst/>
            </a:prstGeom>
            <a:solidFill>
              <a:srgbClr val="0A0910">
                <a:alpha val="60000"/>
              </a:srgbClr>
            </a:solidFill>
          </p:spPr>
        </p:sp>
        <p:sp>
          <p:nvSpPr>
            <p:cNvPr id="8" name="AutoShape 8"/>
            <p:cNvSpPr/>
            <p:nvPr/>
          </p:nvSpPr>
          <p:spPr>
            <a:xfrm>
              <a:off x="6096000" y="0"/>
              <a:ext cx="6096000" cy="5953068"/>
            </a:xfrm>
            <a:prstGeom prst="rect">
              <a:avLst/>
            </a:prstGeom>
            <a:solidFill>
              <a:srgbClr val="0A0910">
                <a:alpha val="60000"/>
              </a:srgbClr>
            </a:solidFill>
          </p:spPr>
        </p:sp>
        <p:sp>
          <p:nvSpPr>
            <p:cNvPr id="9" name="AutoShape 9"/>
            <p:cNvSpPr/>
            <p:nvPr/>
          </p:nvSpPr>
          <p:spPr>
            <a:xfrm>
              <a:off x="12192000" y="0"/>
              <a:ext cx="6096000" cy="5953068"/>
            </a:xfrm>
            <a:prstGeom prst="rect">
              <a:avLst/>
            </a:prstGeom>
            <a:solidFill>
              <a:srgbClr val="0A0910">
                <a:alpha val="60000"/>
              </a:srgbClr>
            </a:solidFill>
          </p:spPr>
        </p:sp>
        <p:sp>
          <p:nvSpPr>
            <p:cNvPr id="10" name="AutoShape 10"/>
            <p:cNvSpPr/>
            <p:nvPr/>
          </p:nvSpPr>
          <p:spPr>
            <a:xfrm>
              <a:off x="18288000" y="0"/>
              <a:ext cx="6096000" cy="5953068"/>
            </a:xfrm>
            <a:prstGeom prst="rect">
              <a:avLst/>
            </a:prstGeom>
            <a:solidFill>
              <a:srgbClr val="0A0910">
                <a:alpha val="6000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9144000" y="5822199"/>
            <a:ext cx="4539394" cy="4464801"/>
            <a:chOff x="0" y="0"/>
            <a:chExt cx="1195561" cy="11759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95561" cy="1175915"/>
            </a:xfrm>
            <a:custGeom>
              <a:avLst/>
              <a:gdLst/>
              <a:ahLst/>
              <a:cxnLst/>
              <a:rect l="l" t="t" r="r" b="b"/>
              <a:pathLst>
                <a:path w="1195561" h="1175915">
                  <a:moveTo>
                    <a:pt x="0" y="0"/>
                  </a:moveTo>
                  <a:lnTo>
                    <a:pt x="1195561" y="0"/>
                  </a:lnTo>
                  <a:lnTo>
                    <a:pt x="1195561" y="1175915"/>
                  </a:lnTo>
                  <a:lnTo>
                    <a:pt x="0" y="1175915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195561" cy="12140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604606" y="5822199"/>
            <a:ext cx="4539394" cy="4464801"/>
            <a:chOff x="0" y="0"/>
            <a:chExt cx="1195561" cy="117591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95561" cy="1175915"/>
            </a:xfrm>
            <a:custGeom>
              <a:avLst/>
              <a:gdLst/>
              <a:ahLst/>
              <a:cxnLst/>
              <a:rect l="l" t="t" r="r" b="b"/>
              <a:pathLst>
                <a:path w="1195561" h="1175915">
                  <a:moveTo>
                    <a:pt x="0" y="0"/>
                  </a:moveTo>
                  <a:lnTo>
                    <a:pt x="1195561" y="0"/>
                  </a:lnTo>
                  <a:lnTo>
                    <a:pt x="1195561" y="1175915"/>
                  </a:lnTo>
                  <a:lnTo>
                    <a:pt x="0" y="1175915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195561" cy="12140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9144000" y="269124"/>
            <a:ext cx="7495082" cy="5143500"/>
          </a:xfrm>
          <a:custGeom>
            <a:avLst/>
            <a:gdLst/>
            <a:ahLst/>
            <a:cxnLst/>
            <a:rect l="l" t="t" r="r" b="b"/>
            <a:pathLst>
              <a:path w="7495082" h="5143500">
                <a:moveTo>
                  <a:pt x="0" y="0"/>
                </a:moveTo>
                <a:lnTo>
                  <a:pt x="7495082" y="0"/>
                </a:lnTo>
                <a:lnTo>
                  <a:pt x="7495082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9525" y="5822199"/>
            <a:ext cx="4539394" cy="4464801"/>
            <a:chOff x="0" y="0"/>
            <a:chExt cx="1195561" cy="117591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95561" cy="1175915"/>
            </a:xfrm>
            <a:custGeom>
              <a:avLst/>
              <a:gdLst/>
              <a:ahLst/>
              <a:cxnLst/>
              <a:rect l="l" t="t" r="r" b="b"/>
              <a:pathLst>
                <a:path w="1195561" h="1175915">
                  <a:moveTo>
                    <a:pt x="0" y="0"/>
                  </a:moveTo>
                  <a:lnTo>
                    <a:pt x="1195561" y="0"/>
                  </a:lnTo>
                  <a:lnTo>
                    <a:pt x="1195561" y="1175915"/>
                  </a:lnTo>
                  <a:lnTo>
                    <a:pt x="0" y="1175915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195561" cy="12140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52779" y="7682613"/>
            <a:ext cx="3870752" cy="975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ru-RU" sz="3200" dirty="0">
                <a:solidFill>
                  <a:srgbClr val="E8EEF2"/>
                </a:solidFill>
                <a:latin typeface="Prompt Bold"/>
              </a:rPr>
              <a:t>Захват видео потока</a:t>
            </a:r>
            <a:endParaRPr lang="en-US" sz="3200" dirty="0">
              <a:solidFill>
                <a:srgbClr val="E8EEF2"/>
              </a:solidFill>
              <a:latin typeface="Prompt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28700" y="1028700"/>
            <a:ext cx="6125005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ru-RU" sz="8000" dirty="0">
                <a:solidFill>
                  <a:srgbClr val="E8EEF2"/>
                </a:solidFill>
                <a:latin typeface="Prompt Light"/>
              </a:rPr>
              <a:t>БАЗА</a:t>
            </a:r>
            <a:endParaRPr lang="en-US" sz="8000" dirty="0">
              <a:solidFill>
                <a:srgbClr val="E8EEF2"/>
              </a:solidFill>
              <a:latin typeface="Prompt Light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608427" y="6110988"/>
            <a:ext cx="1159455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spc="-336">
                <a:solidFill>
                  <a:srgbClr val="E8EEF2"/>
                </a:solidFill>
                <a:latin typeface="Prompt Light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041773" y="6110988"/>
            <a:ext cx="131999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spc="-336">
                <a:solidFill>
                  <a:srgbClr val="E8EEF2"/>
                </a:solidFill>
                <a:latin typeface="Prompt Light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635654" y="6110988"/>
            <a:ext cx="1480525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spc="-336">
                <a:solidFill>
                  <a:srgbClr val="E8EEF2"/>
                </a:solidFill>
                <a:latin typeface="Prompt Light"/>
              </a:rPr>
              <a:t>03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3775661" y="5822199"/>
            <a:ext cx="4539394" cy="4464801"/>
            <a:chOff x="0" y="0"/>
            <a:chExt cx="1195561" cy="117591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195561" cy="1175915"/>
            </a:xfrm>
            <a:custGeom>
              <a:avLst/>
              <a:gdLst/>
              <a:ahLst/>
              <a:cxnLst/>
              <a:rect l="l" t="t" r="r" b="b"/>
              <a:pathLst>
                <a:path w="1195561" h="1175915">
                  <a:moveTo>
                    <a:pt x="0" y="0"/>
                  </a:moveTo>
                  <a:lnTo>
                    <a:pt x="1195561" y="0"/>
                  </a:lnTo>
                  <a:lnTo>
                    <a:pt x="1195561" y="1175915"/>
                  </a:lnTo>
                  <a:lnTo>
                    <a:pt x="0" y="1175915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195561" cy="12140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5390071" y="6110988"/>
            <a:ext cx="1293234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spc="-336">
                <a:solidFill>
                  <a:srgbClr val="E8EEF2"/>
                </a:solidFill>
                <a:latin typeface="Prompt Light"/>
              </a:rPr>
              <a:t>04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846660" y="7711746"/>
            <a:ext cx="3870752" cy="975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ru-RU" sz="3200" dirty="0">
                <a:solidFill>
                  <a:srgbClr val="E8EEF2"/>
                </a:solidFill>
                <a:latin typeface="Prompt Bold"/>
              </a:rPr>
              <a:t>Обработка изображений</a:t>
            </a:r>
            <a:endParaRPr lang="en-US" sz="3200" dirty="0">
              <a:solidFill>
                <a:srgbClr val="E8EEF2"/>
              </a:solidFill>
              <a:latin typeface="Prompt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9440541" y="7740879"/>
            <a:ext cx="3870752" cy="975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ru-RU" sz="3200" dirty="0">
                <a:solidFill>
                  <a:srgbClr val="E8EEF2"/>
                </a:solidFill>
                <a:latin typeface="Prompt Bold"/>
              </a:rPr>
              <a:t>Калибровка </a:t>
            </a:r>
          </a:p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ru-RU" sz="3200" dirty="0">
                <a:solidFill>
                  <a:srgbClr val="E8EEF2"/>
                </a:solidFill>
                <a:latin typeface="Prompt Bold"/>
              </a:rPr>
              <a:t>камер</a:t>
            </a:r>
            <a:endParaRPr lang="en-US" sz="3200" dirty="0">
              <a:solidFill>
                <a:srgbClr val="E8EEF2"/>
              </a:solidFill>
              <a:latin typeface="Prompt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4101312" y="7711746"/>
            <a:ext cx="3870752" cy="975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ru-RU" sz="3200" dirty="0">
                <a:solidFill>
                  <a:srgbClr val="E8EEF2"/>
                </a:solidFill>
                <a:latin typeface="Prompt Bold"/>
              </a:rPr>
              <a:t>Специфические задачи КЗ</a:t>
            </a:r>
            <a:endParaRPr lang="en-US" sz="3200" dirty="0">
              <a:solidFill>
                <a:srgbClr val="E8EEF2"/>
              </a:solidFill>
              <a:latin typeface="Prompt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4384000" cy="13716000"/>
            </a:xfrm>
            <a:prstGeom prst="rect">
              <a:avLst/>
            </a:prstGeom>
            <a:solidFill>
              <a:srgbClr val="0A0910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644086" y="6826597"/>
            <a:ext cx="8956674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  <a:spcBef>
                <a:spcPct val="0"/>
              </a:spcBef>
            </a:pPr>
            <a:r>
              <a:rPr lang="en-US" sz="8000" dirty="0">
                <a:solidFill>
                  <a:srgbClr val="24DBC5"/>
                </a:solidFill>
                <a:latin typeface="Prompt Bold"/>
              </a:rPr>
              <a:t>PNG</a:t>
            </a:r>
            <a:r>
              <a:rPr lang="ru-RU" sz="8000" dirty="0">
                <a:solidFill>
                  <a:srgbClr val="24DBC5"/>
                </a:solidFill>
                <a:latin typeface="Prompt Bold"/>
              </a:rPr>
              <a:t> </a:t>
            </a:r>
            <a:r>
              <a:rPr lang="en-US" sz="8000" dirty="0">
                <a:solidFill>
                  <a:srgbClr val="24DBC5"/>
                </a:solidFill>
                <a:latin typeface="Prompt Bold"/>
              </a:rPr>
              <a:t>/ JPEG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44086" y="8222615"/>
            <a:ext cx="5638217" cy="527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60"/>
              </a:lnSpc>
              <a:spcBef>
                <a:spcPct val="0"/>
              </a:spcBef>
            </a:pPr>
            <a:r>
              <a:rPr lang="ru-RU" sz="3200" u="none" dirty="0">
                <a:solidFill>
                  <a:srgbClr val="E8EEF2"/>
                </a:solidFill>
                <a:latin typeface="Prompt Light"/>
              </a:rPr>
              <a:t>Что же лучше ? </a:t>
            </a:r>
            <a:endParaRPr lang="en-US" sz="3200" u="none" dirty="0">
              <a:solidFill>
                <a:srgbClr val="E8EEF2"/>
              </a:solidFill>
              <a:latin typeface="Prompt Light"/>
            </a:endParaRPr>
          </a:p>
        </p:txBody>
      </p:sp>
      <p:sp>
        <p:nvSpPr>
          <p:cNvPr id="6" name="AutoShape 6"/>
          <p:cNvSpPr/>
          <p:nvPr/>
        </p:nvSpPr>
        <p:spPr>
          <a:xfrm flipV="1">
            <a:off x="1009650" y="5521057"/>
            <a:ext cx="0" cy="3737243"/>
          </a:xfrm>
          <a:prstGeom prst="line">
            <a:avLst/>
          </a:prstGeom>
          <a:ln w="38100" cap="flat">
            <a:solidFill>
              <a:srgbClr val="E8EEF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644086" y="3706760"/>
            <a:ext cx="4478337" cy="3682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999"/>
              </a:lnSpc>
              <a:spcBef>
                <a:spcPct val="0"/>
              </a:spcBef>
            </a:pPr>
            <a:r>
              <a:rPr lang="en-US" sz="24166" spc="-1014" dirty="0">
                <a:solidFill>
                  <a:srgbClr val="E8EEF2"/>
                </a:solidFill>
                <a:latin typeface="Prompt Light"/>
              </a:rPr>
              <a:t>03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419</Words>
  <Application>Microsoft Office PowerPoint</Application>
  <PresentationFormat>Произвольный</PresentationFormat>
  <Paragraphs>70</Paragraphs>
  <Slides>15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Prompt Bold</vt:lpstr>
      <vt:lpstr>Prompt Light</vt:lpstr>
      <vt:lpstr>Calibri</vt:lpstr>
      <vt:lpstr>-apple-system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Copia de Turquoise and Black Dark Neon Modern Tech Thesis Defense Presentation</dc:title>
  <dc:creator>YUI Changs</dc:creator>
  <cp:lastModifiedBy>YUI Changs</cp:lastModifiedBy>
  <cp:revision>13</cp:revision>
  <dcterms:created xsi:type="dcterms:W3CDTF">2006-08-16T00:00:00Z</dcterms:created>
  <dcterms:modified xsi:type="dcterms:W3CDTF">2024-02-16T15:32:23Z</dcterms:modified>
  <dc:identifier>DAFzHGmwBcA</dc:identifier>
</cp:coreProperties>
</file>